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Amatic SC" panose="020B0604020202020204" charset="-79"/>
      <p:regular r:id="rId13"/>
      <p:bold r:id="rId14"/>
    </p:embeddedFont>
    <p:embeddedFont>
      <p:font typeface="Source Code Pro" panose="020B060402020202020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4" d="100"/>
          <a:sy n="144" d="100"/>
        </p:scale>
        <p:origin x="65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01260cd1b6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201260cd1b6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201260cd1b6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201260cd1b6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01260cd1b6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01260cd1b6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01260cd1b6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01260cd1b6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01260cd1b6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01260cd1b6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01260cd1b6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01260cd1b6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01260cd1b6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01260cd1b6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201260cd1b6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201260cd1b6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01260cd1b6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01260cd1b6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a:endParaRPr/>
          </a:p>
        </p:txBody>
      </p:sp>
      <p:sp>
        <p:nvSpPr>
          <p:cNvPr id="12" name="Google Shape;12;p2"/>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normAutofit/>
          </a:bodyPr>
          <a:lstStyle>
            <a:lvl1pPr lvl="0" algn="ctr">
              <a:lnSpc>
                <a:spcPct val="100000"/>
              </a:lnSpc>
              <a:spcBef>
                <a:spcPts val="0"/>
              </a:spcBef>
              <a:spcAft>
                <a:spcPts val="0"/>
              </a:spcAft>
              <a:buClr>
                <a:schemeClr val="accent1"/>
              </a:buClr>
              <a:buSzPts val="2100"/>
              <a:buNone/>
              <a:defRPr sz="2100" b="1">
                <a:solidFill>
                  <a:schemeClr val="accent1"/>
                </a:solidFill>
              </a:defRPr>
            </a:lvl1pPr>
            <a:lvl2pPr lvl="1" algn="ctr">
              <a:lnSpc>
                <a:spcPct val="100000"/>
              </a:lnSpc>
              <a:spcBef>
                <a:spcPts val="0"/>
              </a:spcBef>
              <a:spcAft>
                <a:spcPts val="0"/>
              </a:spcAft>
              <a:buClr>
                <a:schemeClr val="accent1"/>
              </a:buClr>
              <a:buSzPts val="2100"/>
              <a:buNone/>
              <a:defRPr sz="2100" b="1">
                <a:solidFill>
                  <a:schemeClr val="accent1"/>
                </a:solidFill>
              </a:defRPr>
            </a:lvl2pPr>
            <a:lvl3pPr lvl="2" algn="ctr">
              <a:lnSpc>
                <a:spcPct val="100000"/>
              </a:lnSpc>
              <a:spcBef>
                <a:spcPts val="0"/>
              </a:spcBef>
              <a:spcAft>
                <a:spcPts val="0"/>
              </a:spcAft>
              <a:buClr>
                <a:schemeClr val="accent1"/>
              </a:buClr>
              <a:buSzPts val="2100"/>
              <a:buNone/>
              <a:defRPr sz="2100" b="1">
                <a:solidFill>
                  <a:schemeClr val="accent1"/>
                </a:solidFill>
              </a:defRPr>
            </a:lvl3pPr>
            <a:lvl4pPr lvl="3" algn="ctr">
              <a:lnSpc>
                <a:spcPct val="100000"/>
              </a:lnSpc>
              <a:spcBef>
                <a:spcPts val="0"/>
              </a:spcBef>
              <a:spcAft>
                <a:spcPts val="0"/>
              </a:spcAft>
              <a:buClr>
                <a:schemeClr val="accent1"/>
              </a:buClr>
              <a:buSzPts val="2100"/>
              <a:buNone/>
              <a:defRPr sz="2100" b="1">
                <a:solidFill>
                  <a:schemeClr val="accent1"/>
                </a:solidFill>
              </a:defRPr>
            </a:lvl4pPr>
            <a:lvl5pPr lvl="4" algn="ctr">
              <a:lnSpc>
                <a:spcPct val="100000"/>
              </a:lnSpc>
              <a:spcBef>
                <a:spcPts val="0"/>
              </a:spcBef>
              <a:spcAft>
                <a:spcPts val="0"/>
              </a:spcAft>
              <a:buClr>
                <a:schemeClr val="accent1"/>
              </a:buClr>
              <a:buSzPts val="2100"/>
              <a:buNone/>
              <a:defRPr sz="2100" b="1">
                <a:solidFill>
                  <a:schemeClr val="accent1"/>
                </a:solidFill>
              </a:defRPr>
            </a:lvl5pPr>
            <a:lvl6pPr lvl="5" algn="ctr">
              <a:lnSpc>
                <a:spcPct val="100000"/>
              </a:lnSpc>
              <a:spcBef>
                <a:spcPts val="0"/>
              </a:spcBef>
              <a:spcAft>
                <a:spcPts val="0"/>
              </a:spcAft>
              <a:buClr>
                <a:schemeClr val="accent1"/>
              </a:buClr>
              <a:buSzPts val="2100"/>
              <a:buNone/>
              <a:defRPr sz="2100" b="1">
                <a:solidFill>
                  <a:schemeClr val="accent1"/>
                </a:solidFill>
              </a:defRPr>
            </a:lvl6pPr>
            <a:lvl7pPr lvl="6" algn="ctr">
              <a:lnSpc>
                <a:spcPct val="100000"/>
              </a:lnSpc>
              <a:spcBef>
                <a:spcPts val="0"/>
              </a:spcBef>
              <a:spcAft>
                <a:spcPts val="0"/>
              </a:spcAft>
              <a:buClr>
                <a:schemeClr val="accent1"/>
              </a:buClr>
              <a:buSzPts val="2100"/>
              <a:buNone/>
              <a:defRPr sz="2100" b="1">
                <a:solidFill>
                  <a:schemeClr val="accent1"/>
                </a:solidFill>
              </a:defRPr>
            </a:lvl7pPr>
            <a:lvl8pPr lvl="7" algn="ctr">
              <a:lnSpc>
                <a:spcPct val="100000"/>
              </a:lnSpc>
              <a:spcBef>
                <a:spcPts val="0"/>
              </a:spcBef>
              <a:spcAft>
                <a:spcPts val="0"/>
              </a:spcAft>
              <a:buClr>
                <a:schemeClr val="accent1"/>
              </a:buClr>
              <a:buSzPts val="2100"/>
              <a:buNone/>
              <a:defRPr sz="2100" b="1">
                <a:solidFill>
                  <a:schemeClr val="accent1"/>
                </a:solidFill>
              </a:defRPr>
            </a:lvl8pPr>
            <a:lvl9pPr lvl="8" algn="ctr">
              <a:lnSpc>
                <a:spcPct val="100000"/>
              </a:lnSpc>
              <a:spcBef>
                <a:spcPts val="0"/>
              </a:spcBef>
              <a:spcAft>
                <a:spcPts val="0"/>
              </a:spcAft>
              <a:buClr>
                <a:schemeClr val="accent1"/>
              </a:buClr>
              <a:buSzPts val="2100"/>
              <a:buNone/>
              <a:defRPr sz="2100" b="1">
                <a:solidFill>
                  <a:schemeClr val="accen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Google Shape;47;p11"/>
          <p:cNvSpPr txBox="1">
            <a:spLocks noGrp="1"/>
          </p:cNvSpPr>
          <p:nvPr>
            <p:ph type="title" hasCustomPrompt="1"/>
          </p:nvPr>
        </p:nvSpPr>
        <p:spPr>
          <a:xfrm>
            <a:off x="311700" y="1240275"/>
            <a:ext cx="8520600" cy="19818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a:spLocks noGrp="1"/>
          </p:cNvSpPr>
          <p:nvPr>
            <p:ph type="body" idx="1"/>
          </p:nvPr>
        </p:nvSpPr>
        <p:spPr>
          <a:xfrm>
            <a:off x="311700" y="33046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accent1"/>
              </a:buClr>
              <a:buSzPts val="1800"/>
              <a:buChar char="●"/>
              <a:defRPr>
                <a:solidFill>
                  <a:schemeClr val="accent1"/>
                </a:solidFill>
                <a:highlight>
                  <a:schemeClr val="dk1"/>
                </a:highlight>
              </a:defRPr>
            </a:lvl1pPr>
            <a:lvl2pPr marL="914400" lvl="1" indent="-317500" algn="ctr">
              <a:spcBef>
                <a:spcPts val="0"/>
              </a:spcBef>
              <a:spcAft>
                <a:spcPts val="0"/>
              </a:spcAft>
              <a:buClr>
                <a:schemeClr val="accent1"/>
              </a:buClr>
              <a:buSzPts val="1400"/>
              <a:buChar char="○"/>
              <a:defRPr>
                <a:solidFill>
                  <a:schemeClr val="accent1"/>
                </a:solidFill>
                <a:highlight>
                  <a:schemeClr val="dk1"/>
                </a:highlight>
              </a:defRPr>
            </a:lvl2pPr>
            <a:lvl3pPr marL="1371600" lvl="2" indent="-317500" algn="ctr">
              <a:spcBef>
                <a:spcPts val="0"/>
              </a:spcBef>
              <a:spcAft>
                <a:spcPts val="0"/>
              </a:spcAft>
              <a:buClr>
                <a:schemeClr val="accent1"/>
              </a:buClr>
              <a:buSzPts val="1400"/>
              <a:buChar char="■"/>
              <a:defRPr>
                <a:solidFill>
                  <a:schemeClr val="accent1"/>
                </a:solidFill>
                <a:highlight>
                  <a:schemeClr val="dk1"/>
                </a:highlight>
              </a:defRPr>
            </a:lvl3pPr>
            <a:lvl4pPr marL="1828800" lvl="3" indent="-317500" algn="ctr">
              <a:spcBef>
                <a:spcPts val="0"/>
              </a:spcBef>
              <a:spcAft>
                <a:spcPts val="0"/>
              </a:spcAft>
              <a:buClr>
                <a:schemeClr val="accent1"/>
              </a:buClr>
              <a:buSzPts val="1400"/>
              <a:buChar char="●"/>
              <a:defRPr>
                <a:solidFill>
                  <a:schemeClr val="accent1"/>
                </a:solidFill>
                <a:highlight>
                  <a:schemeClr val="dk1"/>
                </a:highlight>
              </a:defRPr>
            </a:lvl4pPr>
            <a:lvl5pPr marL="2286000" lvl="4" indent="-317500" algn="ctr">
              <a:spcBef>
                <a:spcPts val="0"/>
              </a:spcBef>
              <a:spcAft>
                <a:spcPts val="0"/>
              </a:spcAft>
              <a:buClr>
                <a:schemeClr val="accent1"/>
              </a:buClr>
              <a:buSzPts val="1400"/>
              <a:buChar char="○"/>
              <a:defRPr>
                <a:solidFill>
                  <a:schemeClr val="accent1"/>
                </a:solidFill>
                <a:highlight>
                  <a:schemeClr val="dk1"/>
                </a:highlight>
              </a:defRPr>
            </a:lvl5pPr>
            <a:lvl6pPr marL="2743200" lvl="5" indent="-317500" algn="ctr">
              <a:spcBef>
                <a:spcPts val="0"/>
              </a:spcBef>
              <a:spcAft>
                <a:spcPts val="0"/>
              </a:spcAft>
              <a:buClr>
                <a:schemeClr val="accent1"/>
              </a:buClr>
              <a:buSzPts val="1400"/>
              <a:buChar char="■"/>
              <a:defRPr>
                <a:solidFill>
                  <a:schemeClr val="accent1"/>
                </a:solidFill>
                <a:highlight>
                  <a:schemeClr val="dk1"/>
                </a:highlight>
              </a:defRPr>
            </a:lvl6pPr>
            <a:lvl7pPr marL="3200400" lvl="6" indent="-317500" algn="ctr">
              <a:spcBef>
                <a:spcPts val="0"/>
              </a:spcBef>
              <a:spcAft>
                <a:spcPts val="0"/>
              </a:spcAft>
              <a:buClr>
                <a:schemeClr val="accent1"/>
              </a:buClr>
              <a:buSzPts val="1400"/>
              <a:buChar char="●"/>
              <a:defRPr>
                <a:solidFill>
                  <a:schemeClr val="accent1"/>
                </a:solidFill>
                <a:highlight>
                  <a:schemeClr val="dk1"/>
                </a:highlight>
              </a:defRPr>
            </a:lvl7pPr>
            <a:lvl8pPr marL="3657600" lvl="7" indent="-317500" algn="ctr">
              <a:spcBef>
                <a:spcPts val="0"/>
              </a:spcBef>
              <a:spcAft>
                <a:spcPts val="0"/>
              </a:spcAft>
              <a:buClr>
                <a:schemeClr val="accent1"/>
              </a:buClr>
              <a:buSzPts val="1400"/>
              <a:buChar char="○"/>
              <a:defRPr>
                <a:solidFill>
                  <a:schemeClr val="accent1"/>
                </a:solidFill>
                <a:highlight>
                  <a:schemeClr val="dk1"/>
                </a:highlight>
              </a:defRPr>
            </a:lvl8pPr>
            <a:lvl9pPr marL="4114800" lvl="8" indent="-317500" algn="ctr">
              <a:spcBef>
                <a:spcPts val="0"/>
              </a:spcBef>
              <a:spcAft>
                <a:spcPts val="0"/>
              </a:spcAft>
              <a:buClr>
                <a:schemeClr val="accent1"/>
              </a:buClr>
              <a:buSzPts val="1400"/>
              <a:buChar char="■"/>
              <a:defRPr>
                <a:solidFill>
                  <a:schemeClr val="accent1"/>
                </a:solidFill>
                <a:highlight>
                  <a:schemeClr val="dk1"/>
                </a:highlight>
              </a:defRPr>
            </a:lvl9pPr>
          </a:lstStyle>
          <a:p>
            <a:endParaRPr/>
          </a:p>
        </p:txBody>
      </p:sp>
      <p:sp>
        <p:nvSpPr>
          <p:cNvPr id="49" name="Google Shape;4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2802750" y="802500"/>
            <a:ext cx="3538500" cy="3538500"/>
          </a:xfrm>
          <a:prstGeom prst="rect">
            <a:avLst/>
          </a:prstGeom>
          <a:solidFill>
            <a:srgbClr val="FFFFFF"/>
          </a:solidFill>
        </p:spPr>
        <p:txBody>
          <a:bodyPr spcFirstLastPara="1" wrap="square" lIns="91425" tIns="91425" rIns="91425" bIns="91425" anchor="ctr" anchorCtr="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19" name="Google Shape;19;p4"/>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Google Shape;23;p5"/>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04800" y="309350"/>
            <a:ext cx="8537700" cy="748200"/>
          </a:xfrm>
          <a:prstGeom prst="rect">
            <a:avLst/>
          </a:prstGeom>
        </p:spPr>
        <p:txBody>
          <a:bodyPr spcFirstLastPara="1" wrap="square" lIns="91425" tIns="91425" rIns="91425" bIns="91425" anchor="t" anchorCtr="0">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8" name="Google Shape;38;p9"/>
          <p:cNvCxnSpPr/>
          <p:nvPr/>
        </p:nvCxnSpPr>
        <p:spPr>
          <a:xfrm>
            <a:off x="5029675" y="4495500"/>
            <a:ext cx="468300" cy="0"/>
          </a:xfrm>
          <a:prstGeom prst="straightConnector1">
            <a:avLst/>
          </a:prstGeom>
          <a:noFill/>
          <a:ln w="28575" cap="flat" cmpd="sng">
            <a:solidFill>
              <a:schemeClr val="lt1"/>
            </a:solidFill>
            <a:prstDash val="solid"/>
            <a:round/>
            <a:headEnd type="none" w="sm" len="sm"/>
            <a:tailEnd type="none" w="sm" len="sm"/>
          </a:ln>
        </p:spPr>
      </p:cxnSp>
      <p:sp>
        <p:nvSpPr>
          <p:cNvPr id="39" name="Google Shape;39;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40" name="Google Shape;40;p9"/>
          <p:cNvSpPr txBox="1">
            <a:spLocks noGrp="1"/>
          </p:cNvSpPr>
          <p:nvPr>
            <p:ph type="subTitle" idx="1"/>
          </p:nvPr>
        </p:nvSpPr>
        <p:spPr>
          <a:xfrm>
            <a:off x="265500" y="2845223"/>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Google Shape;41;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accent1"/>
              </a:buClr>
              <a:buSzPts val="1800"/>
              <a:buChar char="●"/>
              <a:defRPr>
                <a:solidFill>
                  <a:schemeClr val="accent1"/>
                </a:solidFill>
                <a:highlight>
                  <a:schemeClr val="lt1"/>
                </a:highlight>
              </a:defRPr>
            </a:lvl1pPr>
            <a:lvl2pPr marL="914400" lvl="1" indent="-317500">
              <a:spcBef>
                <a:spcPts val="0"/>
              </a:spcBef>
              <a:spcAft>
                <a:spcPts val="0"/>
              </a:spcAft>
              <a:buClr>
                <a:schemeClr val="accent1"/>
              </a:buClr>
              <a:buSzPts val="1400"/>
              <a:buChar char="○"/>
              <a:defRPr>
                <a:solidFill>
                  <a:schemeClr val="accent1"/>
                </a:solidFill>
                <a:highlight>
                  <a:schemeClr val="lt1"/>
                </a:highlight>
              </a:defRPr>
            </a:lvl2pPr>
            <a:lvl3pPr marL="1371600" lvl="2" indent="-317500">
              <a:spcBef>
                <a:spcPts val="0"/>
              </a:spcBef>
              <a:spcAft>
                <a:spcPts val="0"/>
              </a:spcAft>
              <a:buClr>
                <a:schemeClr val="accent1"/>
              </a:buClr>
              <a:buSzPts val="1400"/>
              <a:buChar char="■"/>
              <a:defRPr>
                <a:solidFill>
                  <a:schemeClr val="accent1"/>
                </a:solidFill>
                <a:highlight>
                  <a:schemeClr val="lt1"/>
                </a:highlight>
              </a:defRPr>
            </a:lvl3pPr>
            <a:lvl4pPr marL="1828800" lvl="3" indent="-317500">
              <a:spcBef>
                <a:spcPts val="0"/>
              </a:spcBef>
              <a:spcAft>
                <a:spcPts val="0"/>
              </a:spcAft>
              <a:buClr>
                <a:schemeClr val="accent1"/>
              </a:buClr>
              <a:buSzPts val="1400"/>
              <a:buChar char="●"/>
              <a:defRPr>
                <a:solidFill>
                  <a:schemeClr val="accent1"/>
                </a:solidFill>
                <a:highlight>
                  <a:schemeClr val="lt1"/>
                </a:highlight>
              </a:defRPr>
            </a:lvl4pPr>
            <a:lvl5pPr marL="2286000" lvl="4" indent="-317500">
              <a:spcBef>
                <a:spcPts val="0"/>
              </a:spcBef>
              <a:spcAft>
                <a:spcPts val="0"/>
              </a:spcAft>
              <a:buClr>
                <a:schemeClr val="accent1"/>
              </a:buClr>
              <a:buSzPts val="1400"/>
              <a:buChar char="○"/>
              <a:defRPr>
                <a:solidFill>
                  <a:schemeClr val="accent1"/>
                </a:solidFill>
                <a:highlight>
                  <a:schemeClr val="lt1"/>
                </a:highlight>
              </a:defRPr>
            </a:lvl5pPr>
            <a:lvl6pPr marL="2743200" lvl="5" indent="-317500">
              <a:spcBef>
                <a:spcPts val="0"/>
              </a:spcBef>
              <a:spcAft>
                <a:spcPts val="0"/>
              </a:spcAft>
              <a:buClr>
                <a:schemeClr val="accent1"/>
              </a:buClr>
              <a:buSzPts val="1400"/>
              <a:buChar char="■"/>
              <a:defRPr>
                <a:solidFill>
                  <a:schemeClr val="accent1"/>
                </a:solidFill>
                <a:highlight>
                  <a:schemeClr val="lt1"/>
                </a:highlight>
              </a:defRPr>
            </a:lvl6pPr>
            <a:lvl7pPr marL="3200400" lvl="6" indent="-317500">
              <a:spcBef>
                <a:spcPts val="0"/>
              </a:spcBef>
              <a:spcAft>
                <a:spcPts val="0"/>
              </a:spcAft>
              <a:buClr>
                <a:schemeClr val="accent1"/>
              </a:buClr>
              <a:buSzPts val="1400"/>
              <a:buChar char="●"/>
              <a:defRPr>
                <a:solidFill>
                  <a:schemeClr val="accent1"/>
                </a:solidFill>
                <a:highlight>
                  <a:schemeClr val="lt1"/>
                </a:highlight>
              </a:defRPr>
            </a:lvl7pPr>
            <a:lvl8pPr marL="3657600" lvl="7" indent="-317500">
              <a:spcBef>
                <a:spcPts val="0"/>
              </a:spcBef>
              <a:spcAft>
                <a:spcPts val="0"/>
              </a:spcAft>
              <a:buClr>
                <a:schemeClr val="accent1"/>
              </a:buClr>
              <a:buSzPts val="1400"/>
              <a:buChar char="○"/>
              <a:defRPr>
                <a:solidFill>
                  <a:schemeClr val="accent1"/>
                </a:solidFill>
                <a:highlight>
                  <a:schemeClr val="lt1"/>
                </a:highlight>
              </a:defRPr>
            </a:lvl8pPr>
            <a:lvl9pPr marL="4114800" lvl="8" indent="-317500">
              <a:spcBef>
                <a:spcPts val="0"/>
              </a:spcBef>
              <a:spcAft>
                <a:spcPts val="0"/>
              </a:spcAft>
              <a:buClr>
                <a:schemeClr val="accent1"/>
              </a:buClr>
              <a:buSzPts val="1400"/>
              <a:buChar char="■"/>
              <a:defRPr>
                <a:solidFill>
                  <a:schemeClr val="accent1"/>
                </a:solidFill>
                <a:highlight>
                  <a:schemeClr val="lt1"/>
                </a:highlight>
              </a:defRPr>
            </a:lvl9pPr>
          </a:lstStyle>
          <a:p>
            <a:endParaRPr/>
          </a:p>
        </p:txBody>
      </p:sp>
      <p:sp>
        <p:nvSpPr>
          <p:cNvPr id="42" name="Google Shape;42;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accent1"/>
              </a:buClr>
              <a:buSzPts val="2400"/>
              <a:buFont typeface="Amatic SC"/>
              <a:buNone/>
              <a:defRPr sz="2400" b="1">
                <a:solidFill>
                  <a:schemeClr val="accent1"/>
                </a:solidFill>
                <a:latin typeface="Amatic SC"/>
                <a:ea typeface="Amatic SC"/>
                <a:cs typeface="Amatic SC"/>
                <a:sym typeface="Amatic SC"/>
              </a:defRPr>
            </a:lvl1pPr>
          </a:lstStyle>
          <a:p>
            <a:endParaRPr/>
          </a:p>
        </p:txBody>
      </p:sp>
      <p:sp>
        <p:nvSpPr>
          <p:cNvPr id="45" name="Google Shape;45;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each-day">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292850"/>
            <a:ext cx="8520600" cy="8010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311700" y="1228675"/>
            <a:ext cx="8520600" cy="3340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3"/>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Richmond Discipline </a:t>
            </a:r>
            <a:endParaRPr/>
          </a:p>
        </p:txBody>
      </p:sp>
      <p:sp>
        <p:nvSpPr>
          <p:cNvPr id="57" name="Google Shape;57;p13"/>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Process, Forms and Procedures</a:t>
            </a: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2"/>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580"/>
              <a:t>Structured Day process/ procedure </a:t>
            </a:r>
            <a:r>
              <a:rPr lang="en" sz="3580" b="0"/>
              <a:t>(for on campus suspensions)</a:t>
            </a:r>
            <a:endParaRPr sz="3580" b="0"/>
          </a:p>
        </p:txBody>
      </p:sp>
      <p:sp>
        <p:nvSpPr>
          <p:cNvPr id="112" name="Google Shape;112;p22"/>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noAutofit/>
          </a:bodyPr>
          <a:lstStyle/>
          <a:p>
            <a:pPr marL="0" lvl="0" indent="0" algn="l" rtl="0">
              <a:lnSpc>
                <a:spcPct val="95000"/>
              </a:lnSpc>
              <a:spcBef>
                <a:spcPts val="1200"/>
              </a:spcBef>
              <a:spcAft>
                <a:spcPts val="0"/>
              </a:spcAft>
              <a:buSzPts val="275"/>
              <a:buNone/>
            </a:pPr>
            <a:r>
              <a:rPr lang="en" sz="850" b="1" dirty="0">
                <a:solidFill>
                  <a:srgbClr val="000000"/>
                </a:solidFill>
                <a:latin typeface="Arial"/>
                <a:ea typeface="Arial"/>
                <a:cs typeface="Arial"/>
                <a:sym typeface="Arial"/>
              </a:rPr>
              <a:t>Administration:</a:t>
            </a:r>
            <a:endParaRPr sz="850" b="1" dirty="0">
              <a:solidFill>
                <a:srgbClr val="000000"/>
              </a:solidFill>
              <a:latin typeface="Arial"/>
              <a:ea typeface="Arial"/>
              <a:cs typeface="Arial"/>
              <a:sym typeface="Arial"/>
            </a:endParaRPr>
          </a:p>
          <a:p>
            <a:pPr marL="0" lvl="0" indent="0" algn="l" rtl="0">
              <a:lnSpc>
                <a:spcPct val="95000"/>
              </a:lnSpc>
              <a:spcBef>
                <a:spcPts val="1200"/>
              </a:spcBef>
              <a:spcAft>
                <a:spcPts val="0"/>
              </a:spcAft>
              <a:buSzPts val="275"/>
              <a:buNone/>
            </a:pPr>
            <a:r>
              <a:rPr lang="en" sz="850" b="1" dirty="0">
                <a:solidFill>
                  <a:srgbClr val="000000"/>
                </a:solidFill>
                <a:latin typeface="Arial"/>
                <a:ea typeface="Arial"/>
                <a:cs typeface="Arial"/>
                <a:sym typeface="Arial"/>
              </a:rPr>
              <a:t>        </a:t>
            </a:r>
            <a:r>
              <a:rPr lang="en" sz="850" dirty="0" smtClean="0">
                <a:solidFill>
                  <a:srgbClr val="000000"/>
                </a:solidFill>
                <a:latin typeface="Arial"/>
                <a:ea typeface="Arial"/>
                <a:cs typeface="Arial"/>
                <a:sym typeface="Arial"/>
              </a:rPr>
              <a:t>Suspension </a:t>
            </a:r>
            <a:r>
              <a:rPr lang="en" sz="850" dirty="0">
                <a:solidFill>
                  <a:srgbClr val="000000"/>
                </a:solidFill>
                <a:latin typeface="Arial"/>
                <a:ea typeface="Arial"/>
                <a:cs typeface="Arial"/>
                <a:sym typeface="Arial"/>
              </a:rPr>
              <a:t>is inputted into School Wise</a:t>
            </a:r>
            <a:endParaRPr sz="850" dirty="0">
              <a:solidFill>
                <a:srgbClr val="000000"/>
              </a:solidFill>
              <a:latin typeface="Arial"/>
              <a:ea typeface="Arial"/>
              <a:cs typeface="Arial"/>
              <a:sym typeface="Arial"/>
            </a:endParaRPr>
          </a:p>
          <a:p>
            <a:pPr marL="0" lvl="0" indent="0" algn="l" rtl="0">
              <a:lnSpc>
                <a:spcPct val="95000"/>
              </a:lnSpc>
              <a:spcBef>
                <a:spcPts val="1200"/>
              </a:spcBef>
              <a:spcAft>
                <a:spcPts val="0"/>
              </a:spcAft>
              <a:buSzPts val="275"/>
              <a:buNone/>
            </a:pPr>
            <a:r>
              <a:rPr lang="en" sz="850" dirty="0">
                <a:solidFill>
                  <a:srgbClr val="000000"/>
                </a:solidFill>
                <a:latin typeface="Arial"/>
                <a:ea typeface="Arial"/>
                <a:cs typeface="Arial"/>
                <a:sym typeface="Arial"/>
              </a:rPr>
              <a:t>        </a:t>
            </a:r>
            <a:r>
              <a:rPr lang="en" sz="850" dirty="0" smtClean="0">
                <a:solidFill>
                  <a:srgbClr val="000000"/>
                </a:solidFill>
                <a:latin typeface="Arial"/>
                <a:ea typeface="Arial"/>
                <a:cs typeface="Arial"/>
                <a:sym typeface="Arial"/>
              </a:rPr>
              <a:t>Suspension </a:t>
            </a:r>
            <a:r>
              <a:rPr lang="en" sz="850" dirty="0">
                <a:solidFill>
                  <a:srgbClr val="000000"/>
                </a:solidFill>
                <a:latin typeface="Arial"/>
                <a:ea typeface="Arial"/>
                <a:cs typeface="Arial"/>
                <a:sym typeface="Arial"/>
              </a:rPr>
              <a:t>letter is given to the student/ copy for parent/guardian</a:t>
            </a:r>
            <a:endParaRPr sz="850" dirty="0">
              <a:solidFill>
                <a:srgbClr val="000000"/>
              </a:solidFill>
              <a:latin typeface="Arial"/>
              <a:ea typeface="Arial"/>
              <a:cs typeface="Arial"/>
              <a:sym typeface="Arial"/>
            </a:endParaRPr>
          </a:p>
          <a:p>
            <a:pPr marL="0" lvl="0" indent="0" algn="l" rtl="0">
              <a:lnSpc>
                <a:spcPct val="95000"/>
              </a:lnSpc>
              <a:spcBef>
                <a:spcPts val="1200"/>
              </a:spcBef>
              <a:spcAft>
                <a:spcPts val="0"/>
              </a:spcAft>
              <a:buSzPts val="275"/>
              <a:buNone/>
            </a:pPr>
            <a:r>
              <a:rPr lang="en" sz="850" dirty="0">
                <a:solidFill>
                  <a:srgbClr val="000000"/>
                </a:solidFill>
                <a:latin typeface="Arial"/>
                <a:ea typeface="Arial"/>
                <a:cs typeface="Arial"/>
                <a:sym typeface="Arial"/>
              </a:rPr>
              <a:t>        </a:t>
            </a:r>
            <a:r>
              <a:rPr lang="en" sz="850" dirty="0" smtClean="0">
                <a:solidFill>
                  <a:srgbClr val="000000"/>
                </a:solidFill>
                <a:latin typeface="Arial"/>
                <a:ea typeface="Arial"/>
                <a:cs typeface="Arial"/>
                <a:sym typeface="Arial"/>
              </a:rPr>
              <a:t>Phone </a:t>
            </a:r>
            <a:r>
              <a:rPr lang="en" sz="850" dirty="0">
                <a:solidFill>
                  <a:srgbClr val="000000"/>
                </a:solidFill>
                <a:latin typeface="Arial"/>
                <a:ea typeface="Arial"/>
                <a:cs typeface="Arial"/>
                <a:sym typeface="Arial"/>
              </a:rPr>
              <a:t>call is made to parent/guardian informing of OCS</a:t>
            </a:r>
            <a:endParaRPr sz="850" dirty="0">
              <a:solidFill>
                <a:srgbClr val="000000"/>
              </a:solidFill>
              <a:latin typeface="Arial"/>
              <a:ea typeface="Arial"/>
              <a:cs typeface="Arial"/>
              <a:sym typeface="Arial"/>
            </a:endParaRPr>
          </a:p>
          <a:p>
            <a:pPr marL="0" lvl="0" indent="0" algn="l" rtl="0">
              <a:lnSpc>
                <a:spcPct val="95000"/>
              </a:lnSpc>
              <a:spcBef>
                <a:spcPts val="1200"/>
              </a:spcBef>
              <a:spcAft>
                <a:spcPts val="0"/>
              </a:spcAft>
              <a:buSzPts val="275"/>
              <a:buNone/>
            </a:pPr>
            <a:r>
              <a:rPr lang="en" sz="850" dirty="0">
                <a:solidFill>
                  <a:srgbClr val="000000"/>
                </a:solidFill>
                <a:latin typeface="Arial"/>
                <a:ea typeface="Arial"/>
                <a:cs typeface="Arial"/>
                <a:sym typeface="Arial"/>
              </a:rPr>
              <a:t> </a:t>
            </a:r>
            <a:endParaRPr sz="850" dirty="0">
              <a:solidFill>
                <a:srgbClr val="000000"/>
              </a:solidFill>
              <a:latin typeface="Arial"/>
              <a:ea typeface="Arial"/>
              <a:cs typeface="Arial"/>
              <a:sym typeface="Arial"/>
            </a:endParaRPr>
          </a:p>
          <a:p>
            <a:pPr marL="0" lvl="0" indent="0" algn="l" rtl="0">
              <a:lnSpc>
                <a:spcPct val="95000"/>
              </a:lnSpc>
              <a:spcBef>
                <a:spcPts val="1200"/>
              </a:spcBef>
              <a:spcAft>
                <a:spcPts val="0"/>
              </a:spcAft>
              <a:buSzPts val="275"/>
              <a:buNone/>
            </a:pPr>
            <a:r>
              <a:rPr lang="en" sz="850" b="1" dirty="0">
                <a:solidFill>
                  <a:srgbClr val="000000"/>
                </a:solidFill>
                <a:latin typeface="Arial"/>
                <a:ea typeface="Arial"/>
                <a:cs typeface="Arial"/>
                <a:sym typeface="Arial"/>
              </a:rPr>
              <a:t>Classroom Teacher:</a:t>
            </a:r>
            <a:endParaRPr sz="850" b="1" dirty="0">
              <a:solidFill>
                <a:srgbClr val="000000"/>
              </a:solidFill>
              <a:latin typeface="Arial"/>
              <a:ea typeface="Arial"/>
              <a:cs typeface="Arial"/>
              <a:sym typeface="Arial"/>
            </a:endParaRPr>
          </a:p>
          <a:p>
            <a:pPr marL="0" lvl="0" indent="0" algn="l" rtl="0">
              <a:lnSpc>
                <a:spcPct val="95000"/>
              </a:lnSpc>
              <a:spcBef>
                <a:spcPts val="1200"/>
              </a:spcBef>
              <a:spcAft>
                <a:spcPts val="0"/>
              </a:spcAft>
              <a:buSzPts val="275"/>
              <a:buNone/>
            </a:pPr>
            <a:r>
              <a:rPr lang="en" sz="850" b="1" dirty="0">
                <a:solidFill>
                  <a:srgbClr val="000000"/>
                </a:solidFill>
                <a:latin typeface="Arial"/>
                <a:ea typeface="Arial"/>
                <a:cs typeface="Arial"/>
                <a:sym typeface="Arial"/>
              </a:rPr>
              <a:t>        </a:t>
            </a:r>
            <a:r>
              <a:rPr lang="en" sz="850" dirty="0" smtClean="0">
                <a:solidFill>
                  <a:srgbClr val="000000"/>
                </a:solidFill>
                <a:latin typeface="Arial"/>
                <a:ea typeface="Arial"/>
                <a:cs typeface="Arial"/>
                <a:sym typeface="Arial"/>
              </a:rPr>
              <a:t>Prepare </a:t>
            </a:r>
            <a:r>
              <a:rPr lang="en" sz="850" dirty="0">
                <a:solidFill>
                  <a:srgbClr val="000000"/>
                </a:solidFill>
                <a:latin typeface="Arial"/>
                <a:ea typeface="Arial"/>
                <a:cs typeface="Arial"/>
                <a:sym typeface="Arial"/>
              </a:rPr>
              <a:t>all materials for the student, including missing assignment sheet</a:t>
            </a:r>
            <a:endParaRPr sz="850" dirty="0">
              <a:solidFill>
                <a:srgbClr val="000000"/>
              </a:solidFill>
              <a:latin typeface="Arial"/>
              <a:ea typeface="Arial"/>
              <a:cs typeface="Arial"/>
              <a:sym typeface="Arial"/>
            </a:endParaRPr>
          </a:p>
          <a:p>
            <a:pPr marL="0" lvl="0" indent="0" algn="l" rtl="0">
              <a:lnSpc>
                <a:spcPct val="95000"/>
              </a:lnSpc>
              <a:spcBef>
                <a:spcPts val="1200"/>
              </a:spcBef>
              <a:spcAft>
                <a:spcPts val="0"/>
              </a:spcAft>
              <a:buSzPts val="275"/>
              <a:buNone/>
            </a:pPr>
            <a:r>
              <a:rPr lang="en" sz="850" dirty="0">
                <a:solidFill>
                  <a:srgbClr val="000000"/>
                </a:solidFill>
                <a:latin typeface="Arial"/>
                <a:ea typeface="Arial"/>
                <a:cs typeface="Arial"/>
                <a:sym typeface="Arial"/>
              </a:rPr>
              <a:t>        </a:t>
            </a:r>
            <a:r>
              <a:rPr lang="en" sz="850" dirty="0" smtClean="0">
                <a:solidFill>
                  <a:srgbClr val="000000"/>
                </a:solidFill>
                <a:latin typeface="Arial"/>
                <a:ea typeface="Arial"/>
                <a:cs typeface="Arial"/>
                <a:sym typeface="Arial"/>
              </a:rPr>
              <a:t>Ensure </a:t>
            </a:r>
            <a:r>
              <a:rPr lang="en" sz="850" dirty="0">
                <a:solidFill>
                  <a:srgbClr val="000000"/>
                </a:solidFill>
                <a:latin typeface="Arial"/>
                <a:ea typeface="Arial"/>
                <a:cs typeface="Arial"/>
                <a:sym typeface="Arial"/>
              </a:rPr>
              <a:t>all materials are delivered to the office for morning pick up</a:t>
            </a:r>
            <a:endParaRPr sz="850" dirty="0">
              <a:solidFill>
                <a:srgbClr val="000000"/>
              </a:solidFill>
              <a:latin typeface="Arial"/>
              <a:ea typeface="Arial"/>
              <a:cs typeface="Arial"/>
              <a:sym typeface="Arial"/>
            </a:endParaRPr>
          </a:p>
          <a:p>
            <a:pPr marL="0" lvl="0" indent="0" algn="l" rtl="0">
              <a:lnSpc>
                <a:spcPct val="95000"/>
              </a:lnSpc>
              <a:spcBef>
                <a:spcPts val="1200"/>
              </a:spcBef>
              <a:spcAft>
                <a:spcPts val="0"/>
              </a:spcAft>
              <a:buSzPts val="275"/>
              <a:buNone/>
            </a:pPr>
            <a:r>
              <a:rPr lang="en" sz="850" dirty="0">
                <a:solidFill>
                  <a:srgbClr val="000000"/>
                </a:solidFill>
                <a:latin typeface="Arial"/>
                <a:ea typeface="Arial"/>
                <a:cs typeface="Arial"/>
                <a:sym typeface="Arial"/>
              </a:rPr>
              <a:t> </a:t>
            </a:r>
            <a:endParaRPr sz="850" dirty="0">
              <a:solidFill>
                <a:srgbClr val="000000"/>
              </a:solidFill>
              <a:latin typeface="Arial"/>
              <a:ea typeface="Arial"/>
              <a:cs typeface="Arial"/>
              <a:sym typeface="Arial"/>
            </a:endParaRPr>
          </a:p>
          <a:p>
            <a:pPr marL="0" lvl="0" indent="0" algn="l" rtl="0">
              <a:lnSpc>
                <a:spcPct val="95000"/>
              </a:lnSpc>
              <a:spcBef>
                <a:spcPts val="1200"/>
              </a:spcBef>
              <a:spcAft>
                <a:spcPts val="0"/>
              </a:spcAft>
              <a:buSzPts val="275"/>
              <a:buNone/>
            </a:pPr>
            <a:r>
              <a:rPr lang="en" sz="850" b="1" dirty="0">
                <a:solidFill>
                  <a:srgbClr val="000000"/>
                </a:solidFill>
                <a:latin typeface="Arial"/>
                <a:ea typeface="Arial"/>
                <a:cs typeface="Arial"/>
                <a:sym typeface="Arial"/>
              </a:rPr>
              <a:t>Cafeteria Staff:</a:t>
            </a:r>
            <a:endParaRPr sz="850" b="1" dirty="0">
              <a:solidFill>
                <a:srgbClr val="000000"/>
              </a:solidFill>
              <a:latin typeface="Arial"/>
              <a:ea typeface="Arial"/>
              <a:cs typeface="Arial"/>
              <a:sym typeface="Arial"/>
            </a:endParaRPr>
          </a:p>
          <a:p>
            <a:pPr marL="0" lvl="0" indent="0" algn="l" rtl="0">
              <a:lnSpc>
                <a:spcPct val="95000"/>
              </a:lnSpc>
              <a:spcBef>
                <a:spcPts val="1200"/>
              </a:spcBef>
              <a:spcAft>
                <a:spcPts val="0"/>
              </a:spcAft>
              <a:buSzPts val="275"/>
              <a:buNone/>
            </a:pPr>
            <a:r>
              <a:rPr lang="en" sz="850" b="1" dirty="0">
                <a:solidFill>
                  <a:srgbClr val="000000"/>
                </a:solidFill>
                <a:latin typeface="Arial"/>
                <a:ea typeface="Arial"/>
                <a:cs typeface="Arial"/>
                <a:sym typeface="Arial"/>
              </a:rPr>
              <a:t>        </a:t>
            </a:r>
            <a:r>
              <a:rPr lang="en" sz="850" dirty="0" smtClean="0">
                <a:solidFill>
                  <a:srgbClr val="000000"/>
                </a:solidFill>
                <a:latin typeface="Arial"/>
                <a:ea typeface="Arial"/>
                <a:cs typeface="Arial"/>
                <a:sym typeface="Arial"/>
              </a:rPr>
              <a:t>Prepare </a:t>
            </a:r>
            <a:r>
              <a:rPr lang="en" sz="850" dirty="0">
                <a:solidFill>
                  <a:srgbClr val="000000"/>
                </a:solidFill>
                <a:latin typeface="Arial"/>
                <a:ea typeface="Arial"/>
                <a:cs typeface="Arial"/>
                <a:sym typeface="Arial"/>
              </a:rPr>
              <a:t>breakfast and lunch to be delivered to the student serving OCS</a:t>
            </a:r>
            <a:endParaRPr sz="850" dirty="0">
              <a:solidFill>
                <a:srgbClr val="000000"/>
              </a:solidFill>
              <a:latin typeface="Arial"/>
              <a:ea typeface="Arial"/>
              <a:cs typeface="Arial"/>
              <a:sym typeface="Arial"/>
            </a:endParaRPr>
          </a:p>
          <a:p>
            <a:pPr marL="0" lvl="0" indent="0" algn="l" rtl="0">
              <a:lnSpc>
                <a:spcPct val="95000"/>
              </a:lnSpc>
              <a:spcBef>
                <a:spcPts val="1200"/>
              </a:spcBef>
              <a:spcAft>
                <a:spcPts val="0"/>
              </a:spcAft>
              <a:buSzPts val="275"/>
              <a:buNone/>
            </a:pPr>
            <a:r>
              <a:rPr lang="en" sz="850" dirty="0">
                <a:solidFill>
                  <a:srgbClr val="000000"/>
                </a:solidFill>
                <a:latin typeface="Arial"/>
                <a:ea typeface="Arial"/>
                <a:cs typeface="Arial"/>
                <a:sym typeface="Arial"/>
              </a:rPr>
              <a:t> </a:t>
            </a:r>
            <a:endParaRPr sz="850" dirty="0">
              <a:solidFill>
                <a:srgbClr val="000000"/>
              </a:solidFill>
              <a:latin typeface="Arial"/>
              <a:ea typeface="Arial"/>
              <a:cs typeface="Arial"/>
              <a:sym typeface="Arial"/>
            </a:endParaRPr>
          </a:p>
          <a:p>
            <a:pPr marL="0" lvl="0" indent="0" algn="l" rtl="0">
              <a:lnSpc>
                <a:spcPct val="95000"/>
              </a:lnSpc>
              <a:spcBef>
                <a:spcPts val="1200"/>
              </a:spcBef>
              <a:spcAft>
                <a:spcPts val="1200"/>
              </a:spcAft>
              <a:buSzPts val="275"/>
              <a:buNone/>
            </a:pPr>
            <a:endParaRPr sz="450" dirty="0"/>
          </a:p>
        </p:txBody>
      </p:sp>
      <p:sp>
        <p:nvSpPr>
          <p:cNvPr id="113" name="Google Shape;113;p22"/>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normAutofit fontScale="85000" lnSpcReduction="10000"/>
          </a:bodyPr>
          <a:lstStyle/>
          <a:p>
            <a:pPr marL="0" lvl="0" indent="0" algn="l" rtl="0">
              <a:lnSpc>
                <a:spcPct val="95000"/>
              </a:lnSpc>
              <a:spcBef>
                <a:spcPts val="1200"/>
              </a:spcBef>
              <a:spcAft>
                <a:spcPts val="0"/>
              </a:spcAft>
              <a:buClr>
                <a:srgbClr val="000000"/>
              </a:buClr>
              <a:buSzPct val="25338"/>
              <a:buFont typeface="Arial"/>
              <a:buNone/>
            </a:pPr>
            <a:r>
              <a:rPr lang="en" sz="1085" b="1" dirty="0">
                <a:solidFill>
                  <a:srgbClr val="000000"/>
                </a:solidFill>
                <a:latin typeface="Arial"/>
                <a:ea typeface="Arial"/>
                <a:cs typeface="Arial"/>
                <a:sym typeface="Arial"/>
              </a:rPr>
              <a:t>OCS Classified Staff:</a:t>
            </a:r>
            <a:endParaRPr sz="1085" b="1" dirty="0">
              <a:solidFill>
                <a:srgbClr val="000000"/>
              </a:solidFill>
              <a:latin typeface="Arial"/>
              <a:ea typeface="Arial"/>
              <a:cs typeface="Arial"/>
              <a:sym typeface="Arial"/>
            </a:endParaRPr>
          </a:p>
          <a:p>
            <a:pPr marL="0" lvl="0" indent="0" algn="l" rtl="0">
              <a:lnSpc>
                <a:spcPct val="95000"/>
              </a:lnSpc>
              <a:spcBef>
                <a:spcPts val="1200"/>
              </a:spcBef>
              <a:spcAft>
                <a:spcPts val="0"/>
              </a:spcAft>
              <a:buClr>
                <a:srgbClr val="000000"/>
              </a:buClr>
              <a:buSzPct val="25338"/>
              <a:buFont typeface="Arial"/>
              <a:buNone/>
            </a:pPr>
            <a:r>
              <a:rPr lang="en" sz="1085" b="1" dirty="0">
                <a:solidFill>
                  <a:srgbClr val="000000"/>
                </a:solidFill>
                <a:latin typeface="Arial"/>
                <a:ea typeface="Arial"/>
                <a:cs typeface="Arial"/>
                <a:sym typeface="Arial"/>
              </a:rPr>
              <a:t>        </a:t>
            </a:r>
            <a:r>
              <a:rPr lang="en" sz="1085" dirty="0" smtClean="0">
                <a:solidFill>
                  <a:srgbClr val="000000"/>
                </a:solidFill>
                <a:latin typeface="Arial"/>
                <a:ea typeface="Arial"/>
                <a:cs typeface="Arial"/>
                <a:sym typeface="Arial"/>
              </a:rPr>
              <a:t>Ensure </a:t>
            </a:r>
            <a:r>
              <a:rPr lang="en" sz="1085" dirty="0">
                <a:solidFill>
                  <a:srgbClr val="000000"/>
                </a:solidFill>
                <a:latin typeface="Arial"/>
                <a:ea typeface="Arial"/>
                <a:cs typeface="Arial"/>
                <a:sym typeface="Arial"/>
              </a:rPr>
              <a:t>an area is free for student to utilize while serving OCS (library)</a:t>
            </a:r>
            <a:endParaRPr sz="1085" dirty="0">
              <a:solidFill>
                <a:srgbClr val="000000"/>
              </a:solidFill>
              <a:latin typeface="Arial"/>
              <a:ea typeface="Arial"/>
              <a:cs typeface="Arial"/>
              <a:sym typeface="Arial"/>
            </a:endParaRPr>
          </a:p>
          <a:p>
            <a:pPr marL="0" lvl="0" indent="0" algn="l" rtl="0">
              <a:lnSpc>
                <a:spcPct val="95000"/>
              </a:lnSpc>
              <a:spcBef>
                <a:spcPts val="1200"/>
              </a:spcBef>
              <a:spcAft>
                <a:spcPts val="0"/>
              </a:spcAft>
              <a:buClr>
                <a:srgbClr val="000000"/>
              </a:buClr>
              <a:buSzPct val="25338"/>
              <a:buFont typeface="Arial"/>
              <a:buNone/>
            </a:pPr>
            <a:r>
              <a:rPr lang="en" sz="1085" dirty="0">
                <a:solidFill>
                  <a:srgbClr val="000000"/>
                </a:solidFill>
                <a:latin typeface="Arial"/>
                <a:ea typeface="Arial"/>
                <a:cs typeface="Arial"/>
                <a:sym typeface="Arial"/>
              </a:rPr>
              <a:t>        </a:t>
            </a:r>
            <a:r>
              <a:rPr lang="en" sz="1085" dirty="0" smtClean="0">
                <a:solidFill>
                  <a:srgbClr val="000000"/>
                </a:solidFill>
                <a:latin typeface="Arial"/>
                <a:ea typeface="Arial"/>
                <a:cs typeface="Arial"/>
                <a:sym typeface="Arial"/>
              </a:rPr>
              <a:t>Ensure </a:t>
            </a:r>
            <a:r>
              <a:rPr lang="en" sz="1085" dirty="0">
                <a:solidFill>
                  <a:srgbClr val="000000"/>
                </a:solidFill>
                <a:latin typeface="Arial"/>
                <a:ea typeface="Arial"/>
                <a:cs typeface="Arial"/>
                <a:sym typeface="Arial"/>
              </a:rPr>
              <a:t>coverage is available for the student</a:t>
            </a:r>
            <a:endParaRPr sz="1085" dirty="0">
              <a:solidFill>
                <a:srgbClr val="000000"/>
              </a:solidFill>
              <a:latin typeface="Arial"/>
              <a:ea typeface="Arial"/>
              <a:cs typeface="Arial"/>
              <a:sym typeface="Arial"/>
            </a:endParaRPr>
          </a:p>
          <a:p>
            <a:pPr marL="0" lvl="0" indent="0" algn="l" rtl="0">
              <a:lnSpc>
                <a:spcPct val="95000"/>
              </a:lnSpc>
              <a:spcBef>
                <a:spcPts val="1200"/>
              </a:spcBef>
              <a:spcAft>
                <a:spcPts val="0"/>
              </a:spcAft>
              <a:buClr>
                <a:srgbClr val="000000"/>
              </a:buClr>
              <a:buSzPct val="25338"/>
              <a:buFont typeface="Arial"/>
              <a:buNone/>
            </a:pPr>
            <a:r>
              <a:rPr lang="en" sz="1085" dirty="0">
                <a:solidFill>
                  <a:srgbClr val="000000"/>
                </a:solidFill>
                <a:latin typeface="Arial"/>
                <a:ea typeface="Arial"/>
                <a:cs typeface="Arial"/>
                <a:sym typeface="Arial"/>
              </a:rPr>
              <a:t>                  </a:t>
            </a:r>
            <a:r>
              <a:rPr lang="en" sz="1085" i="1" dirty="0" smtClean="0">
                <a:solidFill>
                  <a:srgbClr val="000000"/>
                </a:solidFill>
                <a:latin typeface="Arial"/>
                <a:ea typeface="Arial"/>
                <a:cs typeface="Arial"/>
                <a:sym typeface="Arial"/>
              </a:rPr>
              <a:t>Plan </a:t>
            </a:r>
            <a:r>
              <a:rPr lang="en" sz="1085" i="1" dirty="0">
                <a:solidFill>
                  <a:srgbClr val="000000"/>
                </a:solidFill>
                <a:latin typeface="Arial"/>
                <a:ea typeface="Arial"/>
                <a:cs typeface="Arial"/>
                <a:sym typeface="Arial"/>
              </a:rPr>
              <a:t>A: Librarian            	Plan B: Two Classified rotation</a:t>
            </a:r>
            <a:endParaRPr sz="1085" i="1" dirty="0">
              <a:solidFill>
                <a:srgbClr val="000000"/>
              </a:solidFill>
              <a:latin typeface="Arial"/>
              <a:ea typeface="Arial"/>
              <a:cs typeface="Arial"/>
              <a:sym typeface="Arial"/>
            </a:endParaRPr>
          </a:p>
          <a:p>
            <a:pPr marL="0" lvl="0" indent="0" algn="l" rtl="0">
              <a:lnSpc>
                <a:spcPct val="95000"/>
              </a:lnSpc>
              <a:spcBef>
                <a:spcPts val="1200"/>
              </a:spcBef>
              <a:spcAft>
                <a:spcPts val="0"/>
              </a:spcAft>
              <a:buClr>
                <a:srgbClr val="000000"/>
              </a:buClr>
              <a:buSzPts val="213"/>
              <a:buFont typeface="Arial"/>
              <a:buNone/>
            </a:pPr>
            <a:r>
              <a:rPr lang="en" sz="1129" b="1" dirty="0">
                <a:solidFill>
                  <a:srgbClr val="000000"/>
                </a:solidFill>
                <a:latin typeface="Arial"/>
                <a:ea typeface="Arial"/>
                <a:cs typeface="Arial"/>
                <a:sym typeface="Arial"/>
              </a:rPr>
              <a:t> </a:t>
            </a:r>
            <a:endParaRPr sz="1129" b="1" dirty="0">
              <a:solidFill>
                <a:srgbClr val="000000"/>
              </a:solidFill>
              <a:latin typeface="Arial"/>
              <a:ea typeface="Arial"/>
              <a:cs typeface="Arial"/>
              <a:sym typeface="Arial"/>
            </a:endParaRPr>
          </a:p>
          <a:p>
            <a:pPr marL="0" lvl="0" indent="0" algn="l" rtl="0">
              <a:lnSpc>
                <a:spcPct val="95000"/>
              </a:lnSpc>
              <a:spcBef>
                <a:spcPts val="1200"/>
              </a:spcBef>
              <a:spcAft>
                <a:spcPts val="0"/>
              </a:spcAft>
              <a:buClr>
                <a:srgbClr val="000000"/>
              </a:buClr>
              <a:buSzPts val="213"/>
              <a:buFont typeface="Arial"/>
              <a:buNone/>
            </a:pPr>
            <a:r>
              <a:rPr lang="en" sz="1129" b="1" u="sng" dirty="0">
                <a:solidFill>
                  <a:srgbClr val="000000"/>
                </a:solidFill>
                <a:latin typeface="Arial"/>
                <a:ea typeface="Arial"/>
                <a:cs typeface="Arial"/>
                <a:sym typeface="Arial"/>
              </a:rPr>
              <a:t>Structured Day Schedule and Procedure</a:t>
            </a:r>
            <a:endParaRPr sz="1129" b="1" u="sng" dirty="0">
              <a:solidFill>
                <a:srgbClr val="000000"/>
              </a:solidFill>
              <a:latin typeface="Arial"/>
              <a:ea typeface="Arial"/>
              <a:cs typeface="Arial"/>
              <a:sym typeface="Arial"/>
            </a:endParaRPr>
          </a:p>
          <a:p>
            <a:pPr marL="0" lvl="0" indent="0" algn="l" rtl="0">
              <a:lnSpc>
                <a:spcPct val="95000"/>
              </a:lnSpc>
              <a:spcBef>
                <a:spcPts val="1200"/>
              </a:spcBef>
              <a:spcAft>
                <a:spcPts val="0"/>
              </a:spcAft>
              <a:buClr>
                <a:srgbClr val="000000"/>
              </a:buClr>
              <a:buSzPts val="213"/>
              <a:buFont typeface="Arial"/>
              <a:buNone/>
            </a:pPr>
            <a:r>
              <a:rPr lang="en" sz="1158" dirty="0">
                <a:solidFill>
                  <a:srgbClr val="000000"/>
                </a:solidFill>
                <a:latin typeface="Arial"/>
                <a:ea typeface="Arial"/>
                <a:cs typeface="Arial"/>
                <a:sym typeface="Arial"/>
              </a:rPr>
              <a:t>Upon entering onto school grounds, the student will report directly to the office to sign in and pick up all materials for the day. The student will remain supervised in the office until the OCS room (library) is available, at which time the student will be escorted to the library. The student will remain in the library the entire day and will not be permitted to leave for any reason. This includes attending recesses with others, breaks around other students, trips back to their classroom, breakfast and lunch, etc. Breakfast and lunch will be brought to the student serving OCS. Bathroom breaks will be only permitted utilizing the facilities in the library</a:t>
            </a:r>
            <a:r>
              <a:rPr lang="en" sz="850" dirty="0">
                <a:solidFill>
                  <a:srgbClr val="000000"/>
                </a:solidFill>
                <a:latin typeface="Arial"/>
                <a:ea typeface="Arial"/>
                <a:cs typeface="Arial"/>
                <a:sym typeface="Arial"/>
              </a:rPr>
              <a:t>.</a:t>
            </a:r>
            <a:endParaRPr sz="850" dirty="0">
              <a:solidFill>
                <a:srgbClr val="000000"/>
              </a:solidFill>
              <a:latin typeface="Arial"/>
              <a:ea typeface="Arial"/>
              <a:cs typeface="Arial"/>
              <a:sym typeface="Arial"/>
            </a:endParaRPr>
          </a:p>
          <a:p>
            <a:pPr marL="0" lvl="0" indent="0" algn="l" rtl="0">
              <a:spcBef>
                <a:spcPts val="1200"/>
              </a:spcBef>
              <a:spcAft>
                <a:spcPts val="1200"/>
              </a:spcAft>
              <a:buNone/>
            </a:pPr>
            <a:endParaRP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04800" y="309350"/>
            <a:ext cx="8537700" cy="748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Richmond School uses a school-wide discipline system using refocus forms, detentions, demerits, and suspension (on and off campus</a:t>
            </a:r>
            <a:r>
              <a:rPr lang="en" dirty="0" smtClean="0"/>
              <a:t>).</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Restorative Justice is utilized when </a:t>
            </a:r>
            <a:r>
              <a:rPr lang="en" dirty="0" smtClean="0"/>
              <a:t>appropriate.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In addition, each classroom has rules and guidelines appropriate to the age level of the students.</a:t>
            </a:r>
            <a:endParaRP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04800" y="309350"/>
            <a:ext cx="8537700" cy="748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900" dirty="0"/>
              <a:t>Consequences begin with a discussion and explanation of a rule being broken.</a:t>
            </a:r>
            <a:endParaRPr sz="2900" dirty="0"/>
          </a:p>
          <a:p>
            <a:pPr marL="0" lvl="0" indent="0" algn="l" rtl="0">
              <a:spcBef>
                <a:spcPts val="0"/>
              </a:spcBef>
              <a:spcAft>
                <a:spcPts val="0"/>
              </a:spcAft>
              <a:buSzPts val="990"/>
              <a:buNone/>
            </a:pPr>
            <a:endParaRPr sz="2900" dirty="0"/>
          </a:p>
          <a:p>
            <a:pPr marL="0" lvl="0" indent="0" algn="l" rtl="0">
              <a:spcBef>
                <a:spcPts val="0"/>
              </a:spcBef>
              <a:spcAft>
                <a:spcPts val="0"/>
              </a:spcAft>
              <a:buSzPts val="990"/>
              <a:buNone/>
            </a:pPr>
            <a:r>
              <a:rPr lang="en" sz="2900" dirty="0"/>
              <a:t>The student may also be asked to complete a “Refocus Form”, or may be removed from an activity. </a:t>
            </a:r>
            <a:endParaRPr sz="2900" dirty="0"/>
          </a:p>
          <a:p>
            <a:pPr marL="0" lvl="0" indent="0" algn="l" rtl="0">
              <a:spcBef>
                <a:spcPts val="0"/>
              </a:spcBef>
              <a:spcAft>
                <a:spcPts val="0"/>
              </a:spcAft>
              <a:buSzPts val="990"/>
              <a:buNone/>
            </a:pPr>
            <a:endParaRPr sz="2900" dirty="0"/>
          </a:p>
          <a:p>
            <a:pPr marL="0" lvl="0" indent="0" algn="l" rtl="0">
              <a:spcBef>
                <a:spcPts val="0"/>
              </a:spcBef>
              <a:spcAft>
                <a:spcPts val="0"/>
              </a:spcAft>
              <a:buSzPts val="990"/>
              <a:buNone/>
            </a:pPr>
            <a:r>
              <a:rPr lang="en" sz="2900" dirty="0"/>
              <a:t>The refocus form is an age appropriate document that allows The student to reflect on their behavior or actions. Teachers have the opportunity to further investigate the </a:t>
            </a:r>
            <a:r>
              <a:rPr lang="en" sz="2900" dirty="0" smtClean="0"/>
              <a:t>student’s </a:t>
            </a:r>
            <a:r>
              <a:rPr lang="en" sz="2900" dirty="0"/>
              <a:t>actions utilizing the </a:t>
            </a:r>
            <a:r>
              <a:rPr lang="en" sz="2900" dirty="0" smtClean="0"/>
              <a:t>document </a:t>
            </a:r>
            <a:r>
              <a:rPr lang="en" sz="2900" dirty="0"/>
              <a:t>and come to a resolution.  </a:t>
            </a:r>
            <a:endParaRPr sz="29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Examples </a:t>
            </a:r>
            <a:r>
              <a:rPr lang="en" dirty="0" smtClean="0"/>
              <a:t>of </a:t>
            </a:r>
            <a:r>
              <a:rPr lang="en" dirty="0"/>
              <a:t>refocus forms for upper and lower grades</a:t>
            </a:r>
            <a:endParaRPr dirty="0"/>
          </a:p>
        </p:txBody>
      </p:sp>
      <p:sp>
        <p:nvSpPr>
          <p:cNvPr id="73" name="Google Shape;73;p16"/>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dirty="0"/>
          </a:p>
        </p:txBody>
      </p:sp>
      <p:sp>
        <p:nvSpPr>
          <p:cNvPr id="74" name="Google Shape;74;p16"/>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8018" y="1197666"/>
            <a:ext cx="2712526" cy="3402217"/>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59265" y="1241424"/>
            <a:ext cx="2715841" cy="331469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304800" y="309350"/>
            <a:ext cx="8537700" cy="748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sz="3555"/>
              <a:t>Refocus forms are documented and tracked. Each form is given a code:</a:t>
            </a:r>
            <a:endParaRPr sz="3555"/>
          </a:p>
          <a:p>
            <a:pPr marL="0" lvl="0" indent="0" algn="l" rtl="0">
              <a:spcBef>
                <a:spcPts val="0"/>
              </a:spcBef>
              <a:spcAft>
                <a:spcPts val="0"/>
              </a:spcAft>
              <a:buNone/>
            </a:pPr>
            <a:endParaRPr b="0"/>
          </a:p>
          <a:p>
            <a:pPr marL="0" lvl="0" indent="0" algn="l" rtl="0">
              <a:spcBef>
                <a:spcPts val="0"/>
              </a:spcBef>
              <a:spcAft>
                <a:spcPts val="0"/>
              </a:spcAft>
              <a:buNone/>
            </a:pPr>
            <a:r>
              <a:rPr lang="en" b="0"/>
              <a:t>PC- physical contact, IB- Inappropriate behavior, T-Throwing, IL- Inappropriate Language, P- property misuse, DC- disrupting Class, S- sportsmanship</a:t>
            </a:r>
            <a:endParaRPr b="0"/>
          </a:p>
          <a:p>
            <a:pPr marL="0" lvl="0" indent="0" algn="l" rtl="0">
              <a:spcBef>
                <a:spcPts val="0"/>
              </a:spcBef>
              <a:spcAft>
                <a:spcPts val="0"/>
              </a:spcAft>
              <a:buNone/>
            </a:pPr>
            <a:endParaRPr/>
          </a:p>
          <a:p>
            <a:pPr marL="0" lvl="0" indent="0" algn="l" rtl="0">
              <a:spcBef>
                <a:spcPts val="0"/>
              </a:spcBef>
              <a:spcAft>
                <a:spcPts val="0"/>
              </a:spcAft>
              <a:buNone/>
            </a:pPr>
            <a:r>
              <a:rPr lang="en"/>
              <a:t>Student conferences are initiated after a student receives 3 or more refocus forms for the same code.</a:t>
            </a:r>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conference Form</a:t>
            </a:r>
            <a:endParaRPr/>
          </a:p>
        </p:txBody>
      </p:sp>
      <p:sp>
        <p:nvSpPr>
          <p:cNvPr id="85" name="Google Shape;85;p18"/>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dirty="0"/>
          </a:p>
        </p:txBody>
      </p:sp>
      <p:sp>
        <p:nvSpPr>
          <p:cNvPr id="86" name="Google Shape;86;p18"/>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normAutofit fontScale="85000" lnSpcReduction="10000"/>
          </a:bodyPr>
          <a:lstStyle/>
          <a:p>
            <a:pPr marL="457200" lvl="0" indent="-304165" algn="l" rtl="0">
              <a:spcBef>
                <a:spcPts val="0"/>
              </a:spcBef>
              <a:spcAft>
                <a:spcPts val="0"/>
              </a:spcAft>
              <a:buSzPct val="100000"/>
              <a:buChar char="-"/>
            </a:pPr>
            <a:r>
              <a:rPr lang="en"/>
              <a:t>Allows the student to reflect on their behavior and provide input</a:t>
            </a:r>
            <a:endParaRPr/>
          </a:p>
          <a:p>
            <a:pPr marL="457200" lvl="0" indent="-304165" algn="l" rtl="0">
              <a:spcBef>
                <a:spcPts val="0"/>
              </a:spcBef>
              <a:spcAft>
                <a:spcPts val="0"/>
              </a:spcAft>
              <a:buSzPct val="100000"/>
              <a:buChar char="-"/>
            </a:pPr>
            <a:r>
              <a:rPr lang="en"/>
              <a:t>Gives the student ownership of their behavior and how it can be corrected</a:t>
            </a:r>
            <a:endParaRPr/>
          </a:p>
          <a:p>
            <a:pPr marL="457200" lvl="0" indent="-304165" algn="l" rtl="0">
              <a:spcBef>
                <a:spcPts val="0"/>
              </a:spcBef>
              <a:spcAft>
                <a:spcPts val="0"/>
              </a:spcAft>
              <a:buSzPct val="100000"/>
              <a:buChar char="-"/>
            </a:pPr>
            <a:r>
              <a:rPr lang="en"/>
              <a:t>Teacher is able to reinforce a desired outcome</a:t>
            </a:r>
            <a:endParaRPr/>
          </a:p>
          <a:p>
            <a:pPr marL="457200" lvl="0" indent="-304165" algn="l" rtl="0">
              <a:spcBef>
                <a:spcPts val="0"/>
              </a:spcBef>
              <a:spcAft>
                <a:spcPts val="0"/>
              </a:spcAft>
              <a:buSzPct val="100000"/>
              <a:buChar char="-"/>
            </a:pPr>
            <a:r>
              <a:rPr lang="en"/>
              <a:t>Student gives suggestions for progressive consequences if behavior continues</a:t>
            </a:r>
            <a:endParaRPr/>
          </a:p>
          <a:p>
            <a:pPr marL="457200" lvl="0" indent="-304165" algn="l" rtl="0">
              <a:spcBef>
                <a:spcPts val="0"/>
              </a:spcBef>
              <a:spcAft>
                <a:spcPts val="0"/>
              </a:spcAft>
              <a:buSzPct val="100000"/>
              <a:buChar char="-"/>
            </a:pPr>
            <a:r>
              <a:rPr lang="en"/>
              <a:t>Allow for incentives if the behavior improves and/or is not repeated</a:t>
            </a:r>
            <a:endParaRPr/>
          </a:p>
          <a:p>
            <a:pPr marL="457200" lvl="0" indent="-304165" algn="l" rtl="0">
              <a:spcBef>
                <a:spcPts val="0"/>
              </a:spcBef>
              <a:spcAft>
                <a:spcPts val="0"/>
              </a:spcAft>
              <a:buSzPct val="100000"/>
              <a:buChar char="-"/>
            </a:pPr>
            <a:r>
              <a:rPr lang="en"/>
              <a:t>Signatures ensure the student agrees, teachers and administration is informed, parents are informed with comments encouraged</a:t>
            </a:r>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5988" y="1228675"/>
            <a:ext cx="2814446" cy="363109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DETENTIONS</a:t>
            </a:r>
            <a:endParaRPr/>
          </a:p>
        </p:txBody>
      </p:sp>
      <p:sp>
        <p:nvSpPr>
          <p:cNvPr id="92" name="Google Shape;92;p19"/>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dirty="0"/>
          </a:p>
        </p:txBody>
      </p:sp>
      <p:sp>
        <p:nvSpPr>
          <p:cNvPr id="93" name="Google Shape;93;p19"/>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normAutofit lnSpcReduction="10000"/>
          </a:bodyPr>
          <a:lstStyle/>
          <a:p>
            <a:pPr marL="457200" lvl="0" indent="-317500" algn="l" rtl="0">
              <a:spcBef>
                <a:spcPts val="0"/>
              </a:spcBef>
              <a:spcAft>
                <a:spcPts val="0"/>
              </a:spcAft>
              <a:buSzPts val="1400"/>
              <a:buChar char="-"/>
            </a:pPr>
            <a:r>
              <a:rPr lang="en" dirty="0"/>
              <a:t>Can be given immediately by any staff member </a:t>
            </a:r>
            <a:endParaRPr dirty="0"/>
          </a:p>
          <a:p>
            <a:pPr marL="457200" lvl="0" indent="-317500" algn="l" rtl="0">
              <a:spcBef>
                <a:spcPts val="0"/>
              </a:spcBef>
              <a:spcAft>
                <a:spcPts val="0"/>
              </a:spcAft>
              <a:buSzPts val="1400"/>
              <a:buChar char="-"/>
            </a:pPr>
            <a:r>
              <a:rPr lang="en" dirty="0"/>
              <a:t>Detentions are served during lunch in the designated area</a:t>
            </a:r>
            <a:endParaRPr dirty="0"/>
          </a:p>
          <a:p>
            <a:pPr marL="457200" lvl="0" indent="-317500" algn="l" rtl="0">
              <a:spcBef>
                <a:spcPts val="0"/>
              </a:spcBef>
              <a:spcAft>
                <a:spcPts val="0"/>
              </a:spcAft>
              <a:buSzPts val="1400"/>
              <a:buChar char="-"/>
            </a:pPr>
            <a:r>
              <a:rPr lang="en" dirty="0"/>
              <a:t>Detention notice is sent home, requiring a parent signature</a:t>
            </a:r>
            <a:endParaRPr dirty="0"/>
          </a:p>
          <a:p>
            <a:pPr marL="457200" lvl="0" indent="-317500" algn="l" rtl="0">
              <a:spcBef>
                <a:spcPts val="0"/>
              </a:spcBef>
              <a:spcAft>
                <a:spcPts val="0"/>
              </a:spcAft>
              <a:buSzPts val="1400"/>
              <a:buChar char="-"/>
            </a:pPr>
            <a:r>
              <a:rPr lang="en" dirty="0"/>
              <a:t>Detentions may result in lost </a:t>
            </a:r>
            <a:r>
              <a:rPr lang="en" dirty="0" smtClean="0"/>
              <a:t>privileges</a:t>
            </a:r>
            <a:r>
              <a:rPr lang="en" dirty="0"/>
              <a:t>;</a:t>
            </a:r>
            <a:r>
              <a:rPr lang="en" dirty="0" smtClean="0"/>
              <a:t> including participation </a:t>
            </a:r>
            <a:r>
              <a:rPr lang="en" dirty="0"/>
              <a:t>in leadership, sports, assemblies, pep rallies, etc.</a:t>
            </a:r>
            <a:endParaRPr dirty="0"/>
          </a:p>
          <a:p>
            <a:pPr marL="457200" lvl="0" indent="-317500" algn="l" rtl="0">
              <a:spcBef>
                <a:spcPts val="0"/>
              </a:spcBef>
              <a:spcAft>
                <a:spcPts val="0"/>
              </a:spcAft>
              <a:buSzPts val="1400"/>
              <a:buChar char="-"/>
            </a:pPr>
            <a:r>
              <a:rPr lang="en" dirty="0"/>
              <a:t>Restorative Justice can be utilized at the discretion of the teacher and student </a:t>
            </a:r>
            <a:endParaRPr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434" y="1036844"/>
            <a:ext cx="3093682" cy="388288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Demerits</a:t>
            </a:r>
            <a:endParaRPr/>
          </a:p>
        </p:txBody>
      </p:sp>
      <p:sp>
        <p:nvSpPr>
          <p:cNvPr id="99" name="Google Shape;99;p20"/>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dirty="0"/>
          </a:p>
        </p:txBody>
      </p:sp>
      <p:sp>
        <p:nvSpPr>
          <p:cNvPr id="100" name="Google Shape;100;p20"/>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normAutofit fontScale="92500" lnSpcReduction="10000"/>
          </a:bodyPr>
          <a:lstStyle/>
          <a:p>
            <a:pPr marL="457200" lvl="0" indent="-310832" algn="l" rtl="0">
              <a:spcBef>
                <a:spcPts val="0"/>
              </a:spcBef>
              <a:spcAft>
                <a:spcPts val="0"/>
              </a:spcAft>
              <a:buSzPct val="100000"/>
              <a:buChar char="-"/>
            </a:pPr>
            <a:r>
              <a:rPr lang="en" dirty="0"/>
              <a:t>Will be issued if a student received 3 detentions (a demerit for every 3 detention that follows)</a:t>
            </a:r>
            <a:endParaRPr dirty="0"/>
          </a:p>
          <a:p>
            <a:pPr marL="457200" lvl="0" indent="-310832" algn="l" rtl="0">
              <a:spcBef>
                <a:spcPts val="0"/>
              </a:spcBef>
              <a:spcAft>
                <a:spcPts val="0"/>
              </a:spcAft>
              <a:buSzPct val="100000"/>
              <a:buChar char="-"/>
            </a:pPr>
            <a:r>
              <a:rPr lang="en" dirty="0"/>
              <a:t>Will be issued as a result of a Educational Code violation that resulted in a suspension</a:t>
            </a:r>
            <a:endParaRPr dirty="0"/>
          </a:p>
          <a:p>
            <a:pPr marL="457200" lvl="0" indent="-310832" algn="l" rtl="0">
              <a:spcBef>
                <a:spcPts val="0"/>
              </a:spcBef>
              <a:spcAft>
                <a:spcPts val="0"/>
              </a:spcAft>
              <a:buSzPct val="100000"/>
              <a:buChar char="-"/>
            </a:pPr>
            <a:r>
              <a:rPr lang="en" dirty="0"/>
              <a:t>Consequences that follow a demerit include loss of privileges for 10 </a:t>
            </a:r>
            <a:r>
              <a:rPr lang="en" dirty="0" smtClean="0"/>
              <a:t>calander</a:t>
            </a:r>
            <a:r>
              <a:rPr lang="en" dirty="0" smtClean="0"/>
              <a:t> days(not including holidays); </a:t>
            </a:r>
            <a:r>
              <a:rPr lang="en" dirty="0" smtClean="0"/>
              <a:t>including </a:t>
            </a:r>
            <a:r>
              <a:rPr lang="en" dirty="0"/>
              <a:t>pep rallies, non educational assemblies, sports, and field trips</a:t>
            </a:r>
            <a:endParaRPr dirty="0"/>
          </a:p>
          <a:p>
            <a:pPr marL="457200" lvl="0" indent="-310832" algn="l" rtl="0">
              <a:spcBef>
                <a:spcPts val="0"/>
              </a:spcBef>
              <a:spcAft>
                <a:spcPts val="0"/>
              </a:spcAft>
              <a:buSzPct val="100000"/>
              <a:buChar char="-"/>
            </a:pPr>
            <a:r>
              <a:rPr lang="en" dirty="0"/>
              <a:t>Parent contact is completed and a conference is strongly encouraged</a:t>
            </a:r>
            <a:endParaRPr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855" y="1093850"/>
            <a:ext cx="4924015" cy="347502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On campus/ Off campus suspensions</a:t>
            </a:r>
            <a:endParaRPr/>
          </a:p>
        </p:txBody>
      </p:sp>
      <p:sp>
        <p:nvSpPr>
          <p:cNvPr id="106" name="Google Shape;106;p21"/>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Suspensions are only given to students from the administrator. The student receives a suspension as a result of an </a:t>
            </a:r>
            <a:r>
              <a:rPr lang="en" dirty="0" smtClean="0"/>
              <a:t>Educational </a:t>
            </a:r>
            <a:r>
              <a:rPr lang="en" dirty="0"/>
              <a:t>C</a:t>
            </a:r>
            <a:r>
              <a:rPr lang="en" dirty="0" smtClean="0"/>
              <a:t>ode </a:t>
            </a:r>
            <a:r>
              <a:rPr lang="en" dirty="0"/>
              <a:t>violation. A student receiving an on campus suspension will report directly to the office to begin their “Structured Day</a:t>
            </a:r>
            <a:r>
              <a:rPr lang="en" dirty="0" smtClean="0"/>
              <a:t>”.</a:t>
            </a:r>
            <a:endParaRPr dirty="0"/>
          </a:p>
          <a:p>
            <a:pPr marL="0" lvl="0" indent="0" algn="l" rtl="0">
              <a:spcBef>
                <a:spcPts val="1200"/>
              </a:spcBef>
              <a:spcAft>
                <a:spcPts val="1200"/>
              </a:spcAft>
              <a:buNone/>
            </a:pPr>
            <a:r>
              <a:rPr lang="en" dirty="0" smtClean="0"/>
              <a:t>Parent/Guardians </a:t>
            </a:r>
            <a:r>
              <a:rPr lang="en" dirty="0"/>
              <a:t>are contacted, classroom teacher is notified, suspension </a:t>
            </a:r>
            <a:r>
              <a:rPr lang="en" dirty="0" smtClean="0"/>
              <a:t>rate is </a:t>
            </a:r>
            <a:r>
              <a:rPr lang="en" dirty="0"/>
              <a:t>reported within the school SARC </a:t>
            </a:r>
            <a:r>
              <a:rPr lang="en" dirty="0" smtClean="0"/>
              <a:t>report.</a:t>
            </a:r>
            <a:endParaRP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732</Words>
  <Application>Microsoft Office PowerPoint</Application>
  <PresentationFormat>On-screen Show (16:9)</PresentationFormat>
  <Paragraphs>59</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Amatic SC</vt:lpstr>
      <vt:lpstr>Source Code Pro</vt:lpstr>
      <vt:lpstr>Beach Day</vt:lpstr>
      <vt:lpstr>Richmond Discipline </vt:lpstr>
      <vt:lpstr>Richmond School uses a school-wide discipline system using refocus forms, detentions, demerits, and suspension (on and off campus).  Restorative Justice is utilized when appropriate.  In addition, each classroom has rules and guidelines appropriate to the age level of the students.</vt:lpstr>
      <vt:lpstr>Consequences begin with a discussion and explanation of a rule being broken.  The student may also be asked to complete a “Refocus Form”, or may be removed from an activity.   The refocus form is an age appropriate document that allows The student to reflect on their behavior or actions. Teachers have the opportunity to further investigate the student’s actions utilizing the document and come to a resolution.  </vt:lpstr>
      <vt:lpstr>Examples of refocus forms for upper and lower grades</vt:lpstr>
      <vt:lpstr>Refocus forms are documented and tracked. Each form is given a code:  PC- physical contact, IB- Inappropriate behavior, T-Throwing, IL- Inappropriate Language, P- property misuse, DC- disrupting Class, S- sportsmanship  Student conferences are initiated after a student receives 3 or more refocus forms for the same code.</vt:lpstr>
      <vt:lpstr>conference Form</vt:lpstr>
      <vt:lpstr>DETENTIONS</vt:lpstr>
      <vt:lpstr>Demerits</vt:lpstr>
      <vt:lpstr>On campus/ Off campus suspensions</vt:lpstr>
      <vt:lpstr>Structured Day process/ procedure (for on campus suspensions)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Richmond Discipline</dc:title>
  <dc:creator>Brian Boyer</dc:creator>
  <cp:lastModifiedBy>Brian Boyer</cp:lastModifiedBy>
  <cp:revision>5</cp:revision>
  <dcterms:modified xsi:type="dcterms:W3CDTF">2023-02-27T16:09:55Z</dcterms:modified>
</cp:coreProperties>
</file>